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99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6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83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44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6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26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39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5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45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07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67D2-CB76-425F-A664-9E3AA07E3DDB}" type="datetimeFigureOut">
              <a:rPr lang="fr-FR" smtClean="0"/>
              <a:t>11/12/2017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3B17-A7B9-4D37-8A5F-9A9C0EAA4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8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</a:t>
            </a:r>
            <a:r>
              <a:rPr lang="en-US" i="1" dirty="0"/>
              <a:t>Social dialogue, collective bargaining, and the recent </a:t>
            </a:r>
            <a:r>
              <a:rPr lang="en-US" i="1" dirty="0" err="1"/>
              <a:t>labour</a:t>
            </a:r>
            <a:r>
              <a:rPr lang="en-US" i="1" dirty="0"/>
              <a:t> market reform in France”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Marc </a:t>
            </a:r>
            <a:r>
              <a:rPr lang="fr-FR" dirty="0" err="1" smtClean="0"/>
              <a:t>Ferracci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46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err="1"/>
              <a:t>Characteristics</a:t>
            </a:r>
            <a:r>
              <a:rPr lang="fr-FR" sz="3600" dirty="0"/>
              <a:t> of social dialogue in France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 smtClean="0"/>
              <a:t>Low</a:t>
            </a:r>
            <a:r>
              <a:rPr lang="fr-FR" dirty="0" smtClean="0"/>
              <a:t> union </a:t>
            </a:r>
            <a:r>
              <a:rPr lang="fr-FR" dirty="0" err="1" smtClean="0"/>
              <a:t>density</a:t>
            </a:r>
            <a:r>
              <a:rPr lang="fr-FR" dirty="0" smtClean="0"/>
              <a:t> (11% in 2013) vs. OECD </a:t>
            </a:r>
            <a:r>
              <a:rPr lang="fr-FR" dirty="0" err="1" smtClean="0"/>
              <a:t>average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Affiliation to </a:t>
            </a:r>
            <a:r>
              <a:rPr lang="fr-FR" dirty="0" err="1" smtClean="0"/>
              <a:t>employers</a:t>
            </a:r>
            <a:r>
              <a:rPr lang="fr-FR" dirty="0" smtClean="0"/>
              <a:t>’ </a:t>
            </a:r>
            <a:r>
              <a:rPr lang="fr-FR" dirty="0" err="1" smtClean="0"/>
              <a:t>organizations</a:t>
            </a:r>
            <a:r>
              <a:rPr lang="fr-FR" dirty="0" smtClean="0"/>
              <a:t> : 44% (75% of </a:t>
            </a:r>
            <a:r>
              <a:rPr lang="fr-FR" dirty="0" err="1" smtClean="0"/>
              <a:t>workers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High </a:t>
            </a:r>
            <a:r>
              <a:rPr lang="fr-FR" dirty="0" err="1" smtClean="0"/>
              <a:t>coverage</a:t>
            </a:r>
            <a:r>
              <a:rPr lang="fr-FR" dirty="0" smtClean="0"/>
              <a:t> of collective </a:t>
            </a:r>
            <a:r>
              <a:rPr lang="fr-FR" dirty="0" err="1" smtClean="0"/>
              <a:t>agreements</a:t>
            </a:r>
            <a:r>
              <a:rPr lang="fr-FR" dirty="0" smtClean="0"/>
              <a:t> (close to 100%) due to extension </a:t>
            </a:r>
            <a:r>
              <a:rPr lang="fr-FR" dirty="0" err="1" smtClean="0"/>
              <a:t>mechanisms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Lack</a:t>
            </a:r>
            <a:r>
              <a:rPr lang="fr-FR" dirty="0" smtClean="0"/>
              <a:t> of trust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workers</a:t>
            </a:r>
            <a:r>
              <a:rPr lang="fr-FR" dirty="0" smtClean="0"/>
              <a:t>, unions, and </a:t>
            </a:r>
            <a:r>
              <a:rPr lang="fr-FR" dirty="0" err="1" smtClean="0"/>
              <a:t>employers</a:t>
            </a:r>
            <a:r>
              <a:rPr lang="fr-FR" dirty="0" smtClean="0"/>
              <a:t> at the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=&gt; </a:t>
            </a:r>
            <a:r>
              <a:rPr lang="fr-FR" dirty="0" err="1" smtClean="0"/>
              <a:t>bad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r>
              <a:rPr lang="fr-FR" dirty="0" smtClean="0"/>
              <a:t> of labour relations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1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1" algn="ctr" rtl="0">
              <a:spcBef>
                <a:spcPct val="0"/>
              </a:spcBef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Why is social dialogue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unefficient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</a:t>
            </a:r>
            <a:r>
              <a:rPr lang="fr-FR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fr-FR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fr-FR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buAutoNum type="arabicParenR"/>
            </a:pPr>
            <a:r>
              <a:rPr lang="en-US" b="1" dirty="0" smtClean="0"/>
              <a:t>Complexity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r>
              <a:rPr lang="en-GB" sz="3200" b="1" dirty="0" smtClean="0"/>
              <a:t>Four different bodies in charge of representing workers at the firm level</a:t>
            </a:r>
            <a:r>
              <a:rPr lang="en-GB" sz="3200" dirty="0" smtClean="0"/>
              <a:t>: union delegates, staff delegates, the works councils and the occupational health &amp; safety committee (CHSCT). </a:t>
            </a:r>
          </a:p>
          <a:p>
            <a:pPr lvl="1"/>
            <a:r>
              <a:rPr lang="en-GB" sz="3200" dirty="0" smtClean="0"/>
              <a:t>In practice, when it comes to certain issues, businesses are currently obliged to consult all four of these bodies separately.</a:t>
            </a:r>
            <a:endParaRPr lang="fr-FR" sz="2000" dirty="0"/>
          </a:p>
          <a:p>
            <a:pPr lvl="1"/>
            <a:endParaRPr lang="en-US" sz="2900" b="1" dirty="0" smtClean="0"/>
          </a:p>
          <a:p>
            <a:pPr marL="457200" lvl="1" indent="0">
              <a:buNone/>
            </a:pPr>
            <a:r>
              <a:rPr lang="en-US" sz="2900" b="1" dirty="0" smtClean="0"/>
              <a:t>2) Little </a:t>
            </a:r>
            <a:r>
              <a:rPr lang="en-US" sz="2900" b="1" dirty="0"/>
              <a:t>for room for negotiating at the firm or branch level</a:t>
            </a:r>
            <a:endParaRPr lang="fr-FR" sz="2900" b="1" dirty="0"/>
          </a:p>
          <a:p>
            <a:endParaRPr lang="fr-FR" dirty="0"/>
          </a:p>
          <a:p>
            <a:pPr lvl="1"/>
            <a:r>
              <a:rPr lang="en-US" dirty="0"/>
              <a:t>Extension of sector agreement is nearly systematic, which builds huge obstacles to the growing of new and little firms and gives little incentives to negotiate at the </a:t>
            </a:r>
            <a:r>
              <a:rPr lang="en-US" dirty="0" smtClean="0"/>
              <a:t>firm-level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b="1" dirty="0" smtClean="0"/>
              <a:t>3) </a:t>
            </a:r>
            <a:r>
              <a:rPr lang="fr-FR" b="1" dirty="0" err="1" smtClean="0"/>
              <a:t>Conflictuality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6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ctr" rtl="0">
              <a:spcBef>
                <a:spcPct val="0"/>
              </a:spcBef>
            </a:pPr>
            <a:r>
              <a:rPr lang="fr-FR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</a:t>
            </a:r>
            <a:r>
              <a:rPr lang="fr-F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consequences</a:t>
            </a:r>
            <a:r>
              <a:rPr lang="fr-F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err="1" smtClean="0"/>
              <a:t>Difficulty</a:t>
            </a:r>
            <a:r>
              <a:rPr lang="fr-FR" dirty="0" smtClean="0"/>
              <a:t> in </a:t>
            </a:r>
            <a:r>
              <a:rPr lang="fr-FR" dirty="0" err="1" smtClean="0"/>
              <a:t>adapting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</a:t>
            </a:r>
            <a:r>
              <a:rPr lang="fr-FR" dirty="0" err="1" smtClean="0"/>
              <a:t>hours</a:t>
            </a:r>
            <a:r>
              <a:rPr lang="fr-FR" dirty="0" smtClean="0"/>
              <a:t> and </a:t>
            </a:r>
            <a:r>
              <a:rPr lang="fr-FR" dirty="0" err="1" smtClean="0"/>
              <a:t>wages</a:t>
            </a:r>
            <a:r>
              <a:rPr lang="fr-FR" dirty="0" smtClean="0"/>
              <a:t> at the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 =&gt; </a:t>
            </a:r>
            <a:r>
              <a:rPr lang="fr-FR" b="1" dirty="0" err="1" smtClean="0"/>
              <a:t>poor</a:t>
            </a:r>
            <a:r>
              <a:rPr lang="fr-FR" b="1" dirty="0" smtClean="0"/>
              <a:t> adaptation to </a:t>
            </a:r>
            <a:r>
              <a:rPr lang="fr-FR" b="1" dirty="0" err="1" smtClean="0"/>
              <a:t>changing</a:t>
            </a:r>
            <a:r>
              <a:rPr lang="fr-FR" b="1" dirty="0" smtClean="0"/>
              <a:t> </a:t>
            </a:r>
            <a:r>
              <a:rPr lang="fr-FR" b="1" dirty="0" err="1" smtClean="0"/>
              <a:t>economic</a:t>
            </a:r>
            <a:r>
              <a:rPr lang="fr-FR" b="1" dirty="0" smtClean="0"/>
              <a:t> conditions </a:t>
            </a:r>
          </a:p>
          <a:p>
            <a:endParaRPr lang="fr-FR" dirty="0" smtClean="0"/>
          </a:p>
          <a:p>
            <a:r>
              <a:rPr lang="fr-FR" dirty="0" err="1" smtClean="0"/>
              <a:t>Difficulty</a:t>
            </a:r>
            <a:r>
              <a:rPr lang="fr-FR" dirty="0" smtClean="0"/>
              <a:t> in </a:t>
            </a:r>
            <a:r>
              <a:rPr lang="fr-FR" dirty="0" err="1" smtClean="0"/>
              <a:t>reorganizing</a:t>
            </a:r>
            <a:r>
              <a:rPr lang="fr-FR" dirty="0" smtClean="0"/>
              <a:t> businesses =&gt; </a:t>
            </a:r>
            <a:r>
              <a:rPr lang="fr-FR" b="1" dirty="0" err="1" smtClean="0"/>
              <a:t>lower</a:t>
            </a:r>
            <a:r>
              <a:rPr lang="fr-FR" b="1" dirty="0" smtClean="0"/>
              <a:t> </a:t>
            </a:r>
            <a:r>
              <a:rPr lang="fr-FR" b="1" dirty="0" err="1" smtClean="0"/>
              <a:t>productivity</a:t>
            </a:r>
            <a:r>
              <a:rPr lang="fr-FR" b="1" dirty="0" smtClean="0"/>
              <a:t> gains in the </a:t>
            </a:r>
            <a:r>
              <a:rPr lang="fr-FR" b="1" dirty="0" err="1" smtClean="0"/>
              <a:t>lon</a:t>
            </a:r>
            <a:r>
              <a:rPr lang="fr-FR" b="1" dirty="0" smtClean="0"/>
              <a:t> </a:t>
            </a:r>
            <a:r>
              <a:rPr lang="fr-FR" b="1" dirty="0" err="1" smtClean="0"/>
              <a:t>run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err="1" smtClean="0"/>
              <a:t>Systematic</a:t>
            </a:r>
            <a:r>
              <a:rPr lang="fr-FR" dirty="0" smtClean="0"/>
              <a:t> extension =&gt; </a:t>
            </a:r>
            <a:r>
              <a:rPr lang="fr-FR" b="1" dirty="0" err="1" smtClean="0"/>
              <a:t>barreers</a:t>
            </a:r>
            <a:r>
              <a:rPr lang="fr-FR" b="1" dirty="0" smtClean="0"/>
              <a:t> to new entrants</a:t>
            </a:r>
          </a:p>
          <a:p>
            <a:endParaRPr lang="fr-FR" dirty="0" smtClean="0"/>
          </a:p>
          <a:p>
            <a:r>
              <a:rPr lang="fr-FR" dirty="0" err="1" smtClean="0"/>
              <a:t>Consequences</a:t>
            </a:r>
            <a:r>
              <a:rPr lang="fr-FR" dirty="0" smtClean="0"/>
              <a:t>: </a:t>
            </a:r>
            <a:r>
              <a:rPr lang="fr-FR" b="1" dirty="0" smtClean="0"/>
              <a:t>major </a:t>
            </a:r>
            <a:r>
              <a:rPr lang="fr-FR" b="1" dirty="0" err="1" smtClean="0"/>
              <a:t>losses</a:t>
            </a:r>
            <a:r>
              <a:rPr lang="fr-FR" b="1" dirty="0" smtClean="0"/>
              <a:t> in </a:t>
            </a:r>
            <a:r>
              <a:rPr lang="fr-FR" b="1" dirty="0" err="1" smtClean="0"/>
              <a:t>competitiveness</a:t>
            </a:r>
            <a:r>
              <a:rPr lang="fr-FR" b="1" dirty="0" smtClean="0"/>
              <a:t> for </a:t>
            </a:r>
            <a:r>
              <a:rPr lang="fr-FR" b="1" dirty="0" err="1" smtClean="0"/>
              <a:t>firms</a:t>
            </a:r>
            <a:r>
              <a:rPr lang="fr-FR" b="1" dirty="0" smtClean="0"/>
              <a:t> and </a:t>
            </a:r>
            <a:r>
              <a:rPr lang="fr-FR" b="1" dirty="0" err="1" smtClean="0"/>
              <a:t>welfare</a:t>
            </a:r>
            <a:r>
              <a:rPr lang="fr-FR" b="1" dirty="0" smtClean="0"/>
              <a:t> for </a:t>
            </a:r>
            <a:r>
              <a:rPr lang="fr-FR" b="1" dirty="0" err="1" smtClean="0"/>
              <a:t>workers</a:t>
            </a:r>
            <a:endParaRPr lang="fr-FR" b="1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16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algn="ctr" rtl="0">
              <a:spcBef>
                <a:spcPct val="0"/>
              </a:spcBef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“Les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ordonnances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”: </a:t>
            </a:r>
            <a:r>
              <a:rPr 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some measures 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improving collective bargaining (1)</a:t>
            </a:r>
            <a:endParaRPr lang="fr-FR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fr-FR" sz="2400" dirty="0"/>
          </a:p>
          <a:p>
            <a:pPr lvl="0"/>
            <a:r>
              <a:rPr lang="en-GB" b="1" dirty="0"/>
              <a:t>Better anticipating and adapting swiftly to upward or downward market trends </a:t>
            </a:r>
            <a:r>
              <a:rPr lang="en-GB" dirty="0"/>
              <a:t>via simplified majority agreements on working hours, pay and mobility will be made possible.</a:t>
            </a:r>
            <a:endParaRPr lang="fr-FR" sz="2400" dirty="0"/>
          </a:p>
          <a:p>
            <a:pPr marL="0" indent="0">
              <a:buNone/>
            </a:pPr>
            <a:endParaRPr lang="fr-FR" sz="4000" b="1" dirty="0"/>
          </a:p>
          <a:p>
            <a:pPr lvl="0"/>
            <a:r>
              <a:rPr lang="en-GB" b="1" dirty="0"/>
              <a:t>Enterprise level scope for negotiation will encompass new areas</a:t>
            </a:r>
            <a:r>
              <a:rPr lang="en-GB" dirty="0"/>
              <a:t> such as bonuses or travel expenses, which are currently negotiated at the sector level.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lvl="0"/>
            <a:r>
              <a:rPr lang="en-GB" b="1" dirty="0"/>
              <a:t>Social dialogue will be made simpler, more operational</a:t>
            </a:r>
            <a:r>
              <a:rPr lang="en-GB" dirty="0"/>
              <a:t> through the merger of three information and consultation bodies into one – the social and economic council (CSE</a:t>
            </a:r>
            <a:r>
              <a:rPr lang="en-GB" dirty="0" smtClean="0"/>
              <a:t>).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lvl="0"/>
            <a:r>
              <a:rPr lang="en-GB" b="1" dirty="0"/>
              <a:t>Collective bargaining will be made easier and will be simplified for businesses with fewer than 50 employees</a:t>
            </a:r>
            <a:r>
              <a:rPr lang="en-GB" dirty="0"/>
              <a:t> thanks to the possibility of negotiating directly with an elected staff representative on any </a:t>
            </a:r>
            <a:r>
              <a:rPr lang="en-GB" dirty="0" smtClean="0"/>
              <a:t>topic.</a:t>
            </a:r>
            <a:endParaRPr lang="fr-FR" sz="2400" dirty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9372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algn="ctr" rtl="0">
              <a:spcBef>
                <a:spcPct val="0"/>
              </a:spcBef>
            </a:pP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“Les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ordonnances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”: </a:t>
            </a:r>
            <a:r>
              <a:rPr 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some measures 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 improving collective bargaining (2)</a:t>
            </a:r>
            <a:endParaRPr lang="fr-FR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b="1" dirty="0"/>
              <a:t>Negotiating with employees on any subject will be possible, in all businesses with fewer than 20 employees and no elected staff </a:t>
            </a:r>
            <a:r>
              <a:rPr lang="en-GB" b="1" dirty="0" smtClean="0"/>
              <a:t>representative.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en-GB" b="1" dirty="0"/>
              <a:t>Setting up (on the basis of a majority agreement) a works council bringing together all of the staff representation duties (information, consultation, negotiation) will be possible. </a:t>
            </a:r>
            <a:r>
              <a:rPr lang="en-GB" dirty="0"/>
              <a:t>This brings greater possibility for promoting social dialogue and jointly designing strategy with the employees and their </a:t>
            </a:r>
            <a:r>
              <a:rPr lang="en-GB" dirty="0" smtClean="0"/>
              <a:t>representatives. </a:t>
            </a:r>
            <a:endParaRPr lang="fr-FR" dirty="0"/>
          </a:p>
          <a:p>
            <a:endParaRPr lang="fr-FR" dirty="0"/>
          </a:p>
          <a:p>
            <a:pPr lvl="0"/>
            <a:r>
              <a:rPr lang="en-GB" b="1" dirty="0" smtClean="0"/>
              <a:t>Extension </a:t>
            </a:r>
            <a:r>
              <a:rPr lang="en-GB" b="1" dirty="0"/>
              <a:t>of sector level agreement will be limited if those agreements do not protect small and medium </a:t>
            </a:r>
            <a:r>
              <a:rPr lang="en-GB" b="1" dirty="0" smtClean="0"/>
              <a:t>enterprises.</a:t>
            </a:r>
          </a:p>
          <a:p>
            <a:pPr marL="0" lvl="0" indent="0">
              <a:buNone/>
            </a:pPr>
            <a:endParaRPr lang="en-GB" b="1" dirty="0" smtClean="0"/>
          </a:p>
          <a:p>
            <a:pPr lvl="0"/>
            <a:r>
              <a:rPr lang="en-GB" b="1" dirty="0" smtClean="0"/>
              <a:t>The economic and social consequences of all extensions will be evaluated by a newly created committee of experts that will be able to advise refusals to extensions.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78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ctr" rtl="0">
              <a:spcBef>
                <a:spcPct val="0"/>
              </a:spcBef>
            </a:pPr>
            <a:r>
              <a:rPr lang="fr-F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fr-FR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need</a:t>
            </a:r>
            <a:r>
              <a:rPr lang="fr-FR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fr-FR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evaluation</a:t>
            </a:r>
            <a:endParaRPr lang="fr-FR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Labor </a:t>
            </a:r>
            <a:r>
              <a:rPr lang="fr-FR" dirty="0" err="1" smtClean="0"/>
              <a:t>law</a:t>
            </a:r>
            <a:r>
              <a:rPr lang="fr-FR" dirty="0" smtClean="0"/>
              <a:t> </a:t>
            </a:r>
            <a:r>
              <a:rPr lang="fr-FR" dirty="0" err="1" smtClean="0"/>
              <a:t>consists</a:t>
            </a:r>
            <a:r>
              <a:rPr lang="fr-FR" dirty="0" smtClean="0"/>
              <a:t> in a </a:t>
            </a:r>
            <a:r>
              <a:rPr lang="fr-FR" dirty="0" err="1" smtClean="0"/>
              <a:t>wide</a:t>
            </a:r>
            <a:r>
              <a:rPr lang="fr-FR" dirty="0" smtClean="0"/>
              <a:t> </a:t>
            </a:r>
            <a:r>
              <a:rPr lang="fr-FR" dirty="0" err="1" smtClean="0"/>
              <a:t>spectrum</a:t>
            </a:r>
            <a:r>
              <a:rPr lang="fr-FR" dirty="0" smtClean="0"/>
              <a:t> of </a:t>
            </a:r>
            <a:r>
              <a:rPr lang="fr-FR" dirty="0" err="1" smtClean="0"/>
              <a:t>interrelated</a:t>
            </a:r>
            <a:r>
              <a:rPr lang="fr-FR" dirty="0" smtClean="0"/>
              <a:t>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err="1" smtClean="0"/>
              <a:t>Anticipated</a:t>
            </a:r>
            <a:r>
              <a:rPr lang="fr-FR" dirty="0" smtClean="0"/>
              <a:t> impacts on:</a:t>
            </a:r>
          </a:p>
          <a:p>
            <a:pPr lvl="1"/>
            <a:r>
              <a:rPr lang="fr-FR" dirty="0" smtClean="0"/>
              <a:t>Contents and </a:t>
            </a:r>
            <a:r>
              <a:rPr lang="fr-FR" dirty="0" err="1" smtClean="0"/>
              <a:t>number</a:t>
            </a:r>
            <a:r>
              <a:rPr lang="fr-FR" dirty="0" smtClean="0"/>
              <a:t> of collective </a:t>
            </a:r>
            <a:r>
              <a:rPr lang="fr-FR" dirty="0" err="1" smtClean="0"/>
              <a:t>aggreements</a:t>
            </a:r>
            <a:endParaRPr lang="fr-FR" dirty="0" smtClean="0"/>
          </a:p>
          <a:p>
            <a:pPr lvl="1"/>
            <a:r>
              <a:rPr lang="fr-FR" dirty="0" err="1" smtClean="0"/>
              <a:t>Quality</a:t>
            </a:r>
            <a:r>
              <a:rPr lang="fr-FR" dirty="0" smtClean="0"/>
              <a:t> of labour relations </a:t>
            </a:r>
          </a:p>
          <a:p>
            <a:pPr lvl="1"/>
            <a:r>
              <a:rPr lang="fr-FR" dirty="0" err="1" smtClean="0"/>
              <a:t>Productivity</a:t>
            </a:r>
            <a:r>
              <a:rPr lang="fr-FR" dirty="0" smtClean="0"/>
              <a:t>, </a:t>
            </a:r>
            <a:r>
              <a:rPr lang="fr-FR" dirty="0" err="1" smtClean="0"/>
              <a:t>employment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of an </a:t>
            </a:r>
            <a:r>
              <a:rPr lang="fr-FR" dirty="0" err="1" smtClean="0"/>
              <a:t>independant</a:t>
            </a:r>
            <a:r>
              <a:rPr lang="fr-FR" dirty="0" smtClean="0"/>
              <a:t> </a:t>
            </a:r>
            <a:r>
              <a:rPr lang="fr-FR" dirty="0" err="1" smtClean="0"/>
              <a:t>comitte</a:t>
            </a:r>
            <a:r>
              <a:rPr lang="fr-FR" dirty="0" smtClean="0"/>
              <a:t> in charge of </a:t>
            </a:r>
            <a:r>
              <a:rPr lang="fr-FR" dirty="0" err="1" smtClean="0"/>
              <a:t>evaluating</a:t>
            </a:r>
            <a:r>
              <a:rPr lang="fr-FR" dirty="0" smtClean="0"/>
              <a:t> the 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8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542</Words>
  <Application>Microsoft Office PowerPoint</Application>
  <PresentationFormat>Affichage à l'écran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“Social dialogue, collective bargaining, and the recent labour market reform in France”</vt:lpstr>
      <vt:lpstr>Characteristics of social dialogue in France</vt:lpstr>
      <vt:lpstr> Why is social dialogue unefficient ? </vt:lpstr>
      <vt:lpstr>What consequences ?</vt:lpstr>
      <vt:lpstr>“Les ordonnances”: some measures for improving collective bargaining (1)</vt:lpstr>
      <vt:lpstr>“Les ordonnances”: some measures for improving collective bargaining (2)</vt:lpstr>
      <vt:lpstr>The need for evaluation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“Social dialogue, collective bargaining, and the recent labour market reform in France”</dc:title>
  <dc:creator>Pierre</dc:creator>
  <cp:lastModifiedBy>Pierre</cp:lastModifiedBy>
  <cp:revision>7</cp:revision>
  <dcterms:created xsi:type="dcterms:W3CDTF">2017-12-11T08:11:18Z</dcterms:created>
  <dcterms:modified xsi:type="dcterms:W3CDTF">2017-12-11T08:54:24Z</dcterms:modified>
</cp:coreProperties>
</file>